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0" r:id="rId3"/>
    <p:sldId id="1004" r:id="rId4"/>
    <p:sldId id="1006" r:id="rId5"/>
    <p:sldId id="1005" r:id="rId6"/>
    <p:sldId id="986" r:id="rId7"/>
    <p:sldId id="991" r:id="rId8"/>
    <p:sldId id="1007" r:id="rId9"/>
    <p:sldId id="992" r:id="rId10"/>
    <p:sldId id="1009" r:id="rId11"/>
    <p:sldId id="993" r:id="rId12"/>
    <p:sldId id="994" r:id="rId13"/>
    <p:sldId id="995" r:id="rId14"/>
    <p:sldId id="996" r:id="rId15"/>
    <p:sldId id="997" r:id="rId16"/>
    <p:sldId id="999" r:id="rId17"/>
    <p:sldId id="101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0" d="100"/>
          <a:sy n="110" d="100"/>
        </p:scale>
        <p:origin x="10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Have some juice, please</a:t>
            </a:r>
            <a:r>
              <a:rPr lang="zh-CN" altLang="en-US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Story time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	A. yummy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bear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 	A. cupcake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your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1935416"/>
            <a:ext cx="113052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monkey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yummy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好吃的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50590" y="4006805"/>
            <a:ext cx="112332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你的；你们的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都是形容词性物主代词；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cupcake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纸杯蛋糕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是食物类名词。故选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537628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45596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 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10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15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给下列句子选择正确的中文意思。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cupcake is yummy.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这个三明治很美味。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这个纸杯蛋糕很美味。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 like tarts.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我喜欢蛋挞。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我喜欢鸡蛋。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29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91468"/>
            <a:ext cx="7416824" cy="6974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2638" y="23124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553852"/>
            <a:ext cx="6005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“cupcake”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纸杯蛋糕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0590" y="5498068"/>
            <a:ext cx="4766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“tarts”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82638" y="42210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26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你呢？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你好吗？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 some yogurt, please.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请喝一些果汁。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请喝一些酸奶。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1321604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6437" y="2564904"/>
            <a:ext cx="72449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“How about you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你呢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A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2638" y="3212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4489956"/>
            <a:ext cx="5044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</a:rPr>
              <a:t>“yogurt”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ea typeface="楷体" panose="02010609060101010101" pitchFamily="49" charset="-122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酸奶</a:t>
            </a:r>
            <a:r>
              <a:rPr lang="en-US" altLang="zh-CN">
                <a:ea typeface="楷体" panose="02010609060101010101" pitchFamily="49" charset="-122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>
                <a:ea typeface="楷体" panose="02010609060101010101" pitchFamily="49" charset="-122"/>
              </a:rPr>
              <a:t>B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42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给下列句子或对话选择相符的图片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C.                            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like yogurt.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—Liu Tao, have some tarts,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—Thank you,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Yang.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z58a.jpg" descr="id:21474929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564" y="1571015"/>
            <a:ext cx="648072" cy="1172805"/>
          </a:xfrm>
          <a:prstGeom prst="rect">
            <a:avLst/>
          </a:prstGeom>
        </p:spPr>
      </p:pic>
      <p:pic>
        <p:nvPicPr>
          <p:cNvPr id="4" name="z58b.jpg" descr="id:21474929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17722" y="1696652"/>
            <a:ext cx="1861990" cy="586402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86753" y="3272439"/>
            <a:ext cx="112069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“yogurt”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576878" y="5068341"/>
            <a:ext cx="112069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“tarts”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相符。句意：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刘涛，请吃一些蛋挞。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谢谢你，杨太太。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28529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7050" y="41393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z58c.jpg" descr="id:21474929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40106" y="1679996"/>
            <a:ext cx="864096" cy="651224"/>
          </a:xfrm>
          <a:prstGeom prst="rect">
            <a:avLst/>
          </a:prstGeom>
        </p:spPr>
      </p:pic>
      <p:pic>
        <p:nvPicPr>
          <p:cNvPr id="10" name="z58d.jpg" descr="id:214749295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39622" y="1590241"/>
            <a:ext cx="1125921" cy="80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9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321050" algn="l"/>
                <a:tab pos="47704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C.                            D.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sandwich is yummy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Wang, have some juice, please.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—Thank you, Yang Ling.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z58c.jpg" descr="id:21474929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07374" y="1597858"/>
            <a:ext cx="864096" cy="651224"/>
          </a:xfrm>
          <a:prstGeom prst="rect">
            <a:avLst/>
          </a:prstGeom>
        </p:spPr>
      </p:pic>
      <p:pic>
        <p:nvPicPr>
          <p:cNvPr id="4" name="z58d.jpg" descr="id:21474929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127654" y="1525850"/>
            <a:ext cx="1125921" cy="807726"/>
          </a:xfrm>
          <a:prstGeom prst="rect">
            <a:avLst/>
          </a:prstGeom>
        </p:spPr>
      </p:pic>
      <p:sp>
        <p:nvSpPr>
          <p:cNvPr id="5" name="内容占位符 6"/>
          <p:cNvSpPr txBox="1">
            <a:spLocks/>
          </p:cNvSpPr>
          <p:nvPr/>
        </p:nvSpPr>
        <p:spPr bwMode="auto">
          <a:xfrm>
            <a:off x="586022" y="273201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“sandwich”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514014" y="4708301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“juice”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相符。句意：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王先生，请喝一些果汁。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谢谢你，杨玲。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22490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0334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z58a.jpg" descr="id:21474929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630710" y="993206"/>
            <a:ext cx="648072" cy="1172805"/>
          </a:xfrm>
          <a:prstGeom prst="rect">
            <a:avLst/>
          </a:prstGeom>
        </p:spPr>
      </p:pic>
      <p:pic>
        <p:nvPicPr>
          <p:cNvPr id="10" name="z58b.jpg" descr="id:21474929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428827" y="1546454"/>
            <a:ext cx="1861990" cy="58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67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996952"/>
            <a:ext cx="11521280" cy="7200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975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做个有礼貌的小主人和小客人呢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请选择合适的单词或短语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1080524" y="1729611"/>
            <a:ext cx="2736304" cy="473477"/>
          </a:xfrm>
          <a:prstGeom prst="rect">
            <a:avLst/>
          </a:prstGeom>
        </p:spPr>
      </p:pic>
      <p:pic>
        <p:nvPicPr>
          <p:cNvPr id="4" name="BS03.eps" descr="id:21474929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8373" y="886286"/>
            <a:ext cx="9473257" cy="67050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015909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 snacks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 too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 juice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sandwiches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838" y="3933056"/>
            <a:ext cx="6264696" cy="13911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62958" y="418467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926128" y="448995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10" name="内容占位符 8"/>
          <p:cNvSpPr txBox="1">
            <a:spLocks/>
          </p:cNvSpPr>
          <p:nvPr/>
        </p:nvSpPr>
        <p:spPr bwMode="auto">
          <a:xfrm>
            <a:off x="360854" y="515015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根据图片可知，此处是请对方吃一些点心。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根据上文和图片可知，答语应表示感谢。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05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229"/>
          <a:stretch/>
        </p:blipFill>
        <p:spPr>
          <a:xfrm>
            <a:off x="673987" y="1665394"/>
            <a:ext cx="9237643" cy="176360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02918" y="196967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943380" y="215982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⑤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980728"/>
            <a:ext cx="11521280" cy="72008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9998" y="908720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 snacks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 too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 juice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sandwiches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50100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“How about you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用于询问对方想要什么。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根据图片中的饮料可知，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 juice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20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172"/>
          <a:stretch/>
        </p:blipFill>
        <p:spPr>
          <a:xfrm>
            <a:off x="1558702" y="1700808"/>
            <a:ext cx="7969521" cy="29658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980728"/>
            <a:ext cx="11521280" cy="72008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9998" y="908720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 you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 snacks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Me too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How about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 juice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sandwiches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94080" y="184482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70870" y="345596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⑥</a:t>
            </a:r>
            <a:endParaRPr lang="zh-CN" altLang="en-US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60854" y="4509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“I like tea.”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可知，此处是表达对茶的喜欢。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根据图片中的三明治可知，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6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89162"/>
              </p:ext>
            </p:extLst>
          </p:nvPr>
        </p:nvGraphicFramePr>
        <p:xfrm>
          <a:off x="334566" y="1676295"/>
          <a:ext cx="11521280" cy="4041466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790764278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7809088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喝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some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一些　　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juice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果汁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yogurt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酸奶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    cupcake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纸杯蛋糕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     sandwich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三明治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yummy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好吃的，美味的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tart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蛋挞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水果挞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snack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点心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mmm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表示思考、喜欢等发出的声音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嗯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793487"/>
                  </a:ext>
                </a:extLst>
              </a:tr>
              <a:tr h="14811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this sandwich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这个三明治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apple juice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苹果汁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orange juice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橙子汁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 two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tarts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两个蛋挞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806392"/>
                  </a:ext>
                </a:extLst>
              </a:tr>
            </a:tbl>
          </a:graphicData>
        </a:graphic>
      </p:graphicFrame>
      <p:pic>
        <p:nvPicPr>
          <p:cNvPr id="4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940" y="1124744"/>
            <a:ext cx="1153223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07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020345"/>
              </p:ext>
            </p:extLst>
          </p:nvPr>
        </p:nvGraphicFramePr>
        <p:xfrm>
          <a:off x="334566" y="1268760"/>
          <a:ext cx="11521279" cy="4095518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1964599700"/>
                    </a:ext>
                  </a:extLst>
                </a:gridCol>
                <a:gridCol w="10862262">
                  <a:extLst>
                    <a:ext uri="{9D8B030D-6E8A-4147-A177-3AD203B41FA5}">
                      <a16:colId xmlns:a16="http://schemas.microsoft.com/office/drawing/2014/main" val="1495427678"/>
                    </a:ext>
                  </a:extLst>
                </a:gridCol>
              </a:tblGrid>
              <a:tr h="40955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Have some snacks, please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请吃一些点心！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Have some juice, please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请喝一些果汁！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3. I like juice.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我喜欢果汁。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4. I like tarts.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我喜欢蛋挞。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。当要表达喜欢某样东西时，后面接不可数名词或可数名词的复数形式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769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6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945673"/>
              </p:ext>
            </p:extLst>
          </p:nvPr>
        </p:nvGraphicFramePr>
        <p:xfrm>
          <a:off x="334566" y="1565730"/>
          <a:ext cx="11521279" cy="2655358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1964599700"/>
                    </a:ext>
                  </a:extLst>
                </a:gridCol>
                <a:gridCol w="10862262">
                  <a:extLst>
                    <a:ext uri="{9D8B030D-6E8A-4147-A177-3AD203B41FA5}">
                      <a16:colId xmlns:a16="http://schemas.microsoft.com/office/drawing/2014/main" val="1495427678"/>
                    </a:ext>
                  </a:extLst>
                </a:gridCol>
              </a:tblGrid>
              <a:tr h="26553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. How about you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？ 你呢？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“how about ...”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怎么样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，常用于阐述一种情况后，询问对方的意见或想法，可用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what about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替代。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769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66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35082"/>
              </p:ext>
            </p:extLst>
          </p:nvPr>
        </p:nvGraphicFramePr>
        <p:xfrm>
          <a:off x="334566" y="1316712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59017">
                  <a:extLst>
                    <a:ext uri="{9D8B030D-6E8A-4147-A177-3AD203B41FA5}">
                      <a16:colId xmlns:a16="http://schemas.microsoft.com/office/drawing/2014/main" val="1468033747"/>
                    </a:ext>
                  </a:extLst>
                </a:gridCol>
                <a:gridCol w="10862263">
                  <a:extLst>
                    <a:ext uri="{9D8B030D-6E8A-4147-A177-3AD203B41FA5}">
                      <a16:colId xmlns:a16="http://schemas.microsoft.com/office/drawing/2014/main" val="2901880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 have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的意思：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拥有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I have an uncle.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我有一位叔叔。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，如：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Please have some yogurt.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请喝些酸奶。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 some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的用法：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77075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既可以修饰不可数名词，也可以修饰可数名词的复数形式，一般情况下用于肯定句中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当表示委婉、客气时，也用于一般疑问句中。</a:t>
                      </a:r>
                      <a:endParaRPr lang="zh-CN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2126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006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BS01.eps" descr="id:21474929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0769"/>
            <a:ext cx="10513168" cy="601968"/>
          </a:xfrm>
          <a:prstGeom prst="rect">
            <a:avLst/>
          </a:prstGeom>
        </p:spPr>
      </p:pic>
      <p:pic>
        <p:nvPicPr>
          <p:cNvPr id="5" name="z57.jpg" descr="id:21474929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7544" y="2852936"/>
            <a:ext cx="10918262" cy="18002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2598" y="4725144"/>
            <a:ext cx="1032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tart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66814" y="4705980"/>
            <a:ext cx="1789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some juice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87094" y="4705980"/>
            <a:ext cx="2069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some yogurt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51390" y="4725144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</a:t>
            </a:r>
            <a:r>
              <a:rPr lang="en-US" altLang="zh-CN" dirty="0" smtClean="0">
                <a:solidFill>
                  <a:srgbClr val="ED028C"/>
                </a:solidFill>
                <a:ea typeface="楷体" panose="02010609060101010101" pitchFamily="49" charset="-122"/>
              </a:rPr>
              <a:t>sandwich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127654" y="4699266"/>
            <a:ext cx="1710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cupcake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0630" y="420192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5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42878" y="4201924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2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19142" y="4221088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83438" y="4221088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465771" y="4221088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ea typeface="楷体" panose="02010609060101010101" pitchFamily="49" charset="-122"/>
              </a:rPr>
              <a:t> 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730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选出与所给例词属于同类的一项。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A. 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B. Yang Ling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yogurt	A. some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2252996"/>
            <a:ext cx="110172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sandwich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三明治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都是食物类名词；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Yang Ling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杨玲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4204245"/>
            <a:ext cx="111258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yogurt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都是饮品；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是代词。故选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78293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370018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67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259228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常见的饮品英文表达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tea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茶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coffee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咖啡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cola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可乐</a:t>
            </a:r>
            <a:endParaRPr lang="zh-CN" altLang="zh-CN" sz="105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juice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果汁　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milk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牛奶</a:t>
            </a:r>
            <a:endParaRPr lang="zh-CN" altLang="zh-CN" sz="1050" dirty="0"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412776"/>
            <a:ext cx="2016224" cy="59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	A. like			B. tree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	A. OK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19888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tree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pears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都是水果类名词复数形式；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好的，不错的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2386" y="1537628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44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856</Words>
  <Application>Microsoft Office PowerPoint</Application>
  <PresentationFormat>自定义</PresentationFormat>
  <Paragraphs>128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348</cp:revision>
  <dcterms:created xsi:type="dcterms:W3CDTF">2020-11-06T05:24:00Z</dcterms:created>
  <dcterms:modified xsi:type="dcterms:W3CDTF">2025-06-07T06:27:29Z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